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F14F-348D-4BE2-8628-DDE6C75B647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372C2-B5C9-4061-884C-894497B98B0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02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F14F-348D-4BE2-8628-DDE6C75B647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372C2-B5C9-4061-884C-894497B98B0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0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F14F-348D-4BE2-8628-DDE6C75B647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372C2-B5C9-4061-884C-894497B98B0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36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F14F-348D-4BE2-8628-DDE6C75B647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372C2-B5C9-4061-884C-894497B98B0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15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F14F-348D-4BE2-8628-DDE6C75B647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372C2-B5C9-4061-884C-894497B98B0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37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F14F-348D-4BE2-8628-DDE6C75B647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372C2-B5C9-4061-884C-894497B98B0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14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F14F-348D-4BE2-8628-DDE6C75B647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372C2-B5C9-4061-884C-894497B98B0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899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F14F-348D-4BE2-8628-DDE6C75B647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372C2-B5C9-4061-884C-894497B98B0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1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F14F-348D-4BE2-8628-DDE6C75B647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372C2-B5C9-4061-884C-894497B98B0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88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F14F-348D-4BE2-8628-DDE6C75B647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372C2-B5C9-4061-884C-894497B98B0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69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5F14F-348D-4BE2-8628-DDE6C75B647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372C2-B5C9-4061-884C-894497B98B0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06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5F14F-348D-4BE2-8628-DDE6C75B647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372C2-B5C9-4061-884C-894497B98B0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68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93823" y="885466"/>
            <a:ext cx="77563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dirty="0" smtClean="0"/>
              <a:t>VYJMENOVANÁ SLOVA  PO </a:t>
            </a:r>
            <a:r>
              <a:rPr lang="cs-CZ" sz="4800" b="1" dirty="0" smtClean="0"/>
              <a:t>„S“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279464" y="2204864"/>
            <a:ext cx="658507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800" b="1" dirty="0" smtClean="0">
                <a:solidFill>
                  <a:srgbClr val="FF0000"/>
                </a:solidFill>
              </a:rPr>
              <a:t>ROZLIŠUJEME</a:t>
            </a:r>
            <a:endParaRPr lang="cs-CZ" sz="8800" b="1" dirty="0">
              <a:solidFill>
                <a:srgbClr val="FF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48" y="3933056"/>
            <a:ext cx="4536504" cy="2093439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97125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116632"/>
            <a:ext cx="8229600" cy="12961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1500" b="1" smtClean="0"/>
              <a:t>y</a:t>
            </a:r>
            <a:r>
              <a:rPr lang="cs-CZ" sz="8000" b="1" smtClean="0"/>
              <a:t>  </a:t>
            </a:r>
            <a:r>
              <a:rPr lang="cs-CZ" sz="6600" b="1" smtClean="0"/>
              <a:t>ne</a:t>
            </a:r>
            <a:r>
              <a:rPr lang="cs-CZ" sz="6600" b="1" smtClean="0">
                <a:solidFill>
                  <a:srgbClr val="FF0000"/>
                </a:solidFill>
              </a:rPr>
              <a:t>bo</a:t>
            </a:r>
            <a:r>
              <a:rPr lang="cs-CZ" sz="11500" b="1" smtClean="0"/>
              <a:t> </a:t>
            </a:r>
            <a:r>
              <a:rPr lang="cs-CZ" sz="11500" b="1" smtClean="0">
                <a:solidFill>
                  <a:srgbClr val="FF0000"/>
                </a:solidFill>
              </a:rPr>
              <a:t>i</a:t>
            </a:r>
            <a:endParaRPr lang="cs-CZ" sz="115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2780928"/>
            <a:ext cx="33094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sýra</a:t>
            </a:r>
            <a:r>
              <a:rPr lang="cs-CZ" sz="2800" dirty="0" smtClean="0"/>
              <a:t> – mám chuť na </a:t>
            </a:r>
          </a:p>
          <a:p>
            <a:r>
              <a:rPr lang="cs-CZ" sz="2800" dirty="0" smtClean="0"/>
              <a:t>              kousek sýra, 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44008" y="2780928"/>
            <a:ext cx="4049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síra </a:t>
            </a:r>
            <a:r>
              <a:rPr lang="cs-CZ" sz="2800" dirty="0" smtClean="0">
                <a:solidFill>
                  <a:srgbClr val="FF0000"/>
                </a:solidFill>
              </a:rPr>
              <a:t>– síra je žlutý nerost,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5536" y="4077072"/>
            <a:ext cx="36698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sytý</a:t>
            </a:r>
            <a:r>
              <a:rPr lang="cs-CZ" sz="2800" dirty="0" smtClean="0"/>
              <a:t> – jsem sytý, dobře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           jsem se najedl, </a:t>
            </a:r>
            <a:endParaRPr lang="cs-CZ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644008" y="4077072"/>
            <a:ext cx="40924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síti</a:t>
            </a:r>
            <a:r>
              <a:rPr lang="cs-CZ" sz="2800" dirty="0" smtClean="0">
                <a:solidFill>
                  <a:srgbClr val="FF0000"/>
                </a:solidFill>
              </a:rPr>
              <a:t> – leželi jsme v houpací</a:t>
            </a:r>
          </a:p>
          <a:p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          síti,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95536" y="5373216"/>
            <a:ext cx="41185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/>
              <a:t>u</a:t>
            </a:r>
            <a:r>
              <a:rPr lang="cs-CZ" sz="3600" b="1" dirty="0" smtClean="0"/>
              <a:t> syna</a:t>
            </a:r>
            <a:r>
              <a:rPr lang="cs-CZ" sz="2800" dirty="0" smtClean="0"/>
              <a:t> – byli jsme na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                návštěvě u syna,</a:t>
            </a:r>
            <a:endParaRPr lang="cs-CZ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644008" y="5373216"/>
            <a:ext cx="38239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usíná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– večer u televize</a:t>
            </a:r>
          </a:p>
          <a:p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                usíná,</a:t>
            </a:r>
            <a:endParaRPr lang="cs-CZ" sz="2800" dirty="0">
              <a:solidFill>
                <a:srgbClr val="FF0000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763548"/>
            <a:ext cx="1585332" cy="1585332"/>
          </a:xfrm>
          <a:prstGeom prst="ellipse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100" y="763548"/>
            <a:ext cx="1585332" cy="1585332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5577532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797803"/>
            <a:ext cx="5797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 smtClean="0"/>
              <a:t>DOPLŇTE „</a:t>
            </a:r>
            <a:r>
              <a:rPr lang="cs-CZ" sz="4800" b="1" dirty="0" smtClean="0">
                <a:solidFill>
                  <a:srgbClr val="FF0000"/>
                </a:solidFill>
              </a:rPr>
              <a:t>y</a:t>
            </a:r>
            <a:r>
              <a:rPr lang="cs-CZ" sz="4800" b="1" dirty="0" smtClean="0"/>
              <a:t>“ nebo „</a:t>
            </a:r>
            <a:r>
              <a:rPr lang="cs-CZ" sz="4800" b="1" dirty="0" smtClean="0">
                <a:solidFill>
                  <a:srgbClr val="FF0000"/>
                </a:solidFill>
              </a:rPr>
              <a:t>i</a:t>
            </a:r>
            <a:r>
              <a:rPr lang="cs-CZ" sz="4800" b="1" dirty="0" smtClean="0"/>
              <a:t>“</a:t>
            </a:r>
            <a:endParaRPr lang="cs-CZ" sz="48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260648"/>
            <a:ext cx="465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a)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3212976"/>
            <a:ext cx="64620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cs-CZ" sz="3600" dirty="0" smtClean="0"/>
              <a:t>V s  ti b  ch se houpal celý den.</a:t>
            </a:r>
            <a:endParaRPr lang="cs-CZ" sz="3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2494637"/>
            <a:ext cx="5134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cs-CZ" sz="3600" dirty="0" smtClean="0"/>
              <a:t>S  </a:t>
            </a:r>
            <a:r>
              <a:rPr lang="cs-CZ" sz="3600" dirty="0" err="1" smtClean="0"/>
              <a:t>tý</a:t>
            </a:r>
            <a:r>
              <a:rPr lang="cs-CZ" sz="3600" dirty="0" smtClean="0"/>
              <a:t> hladovému nevěří.</a:t>
            </a:r>
            <a:endParaRPr lang="cs-CZ" sz="3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1789" y="3934797"/>
            <a:ext cx="7310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cs-CZ" sz="3600" dirty="0" smtClean="0"/>
              <a:t>Ta m  </a:t>
            </a:r>
            <a:r>
              <a:rPr lang="cs-CZ" sz="3600" dirty="0" err="1" smtClean="0"/>
              <a:t>ška</a:t>
            </a:r>
            <a:r>
              <a:rPr lang="cs-CZ" sz="3600" dirty="0" smtClean="0"/>
              <a:t> spořádala pěkný kus s  </a:t>
            </a:r>
            <a:r>
              <a:rPr lang="cs-CZ" sz="3600" dirty="0" err="1" smtClean="0"/>
              <a:t>ra</a:t>
            </a:r>
            <a:r>
              <a:rPr lang="cs-CZ" sz="3600" dirty="0" smtClean="0"/>
              <a:t>.</a:t>
            </a:r>
            <a:endParaRPr lang="cs-CZ" sz="3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4654877"/>
            <a:ext cx="6925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cs-CZ" sz="3600" dirty="0" smtClean="0"/>
              <a:t>S  </a:t>
            </a:r>
            <a:r>
              <a:rPr lang="cs-CZ" sz="3600" dirty="0" err="1" smtClean="0"/>
              <a:t>ra</a:t>
            </a:r>
            <a:r>
              <a:rPr lang="cs-CZ" sz="3600" dirty="0" smtClean="0"/>
              <a:t> se používá při výrobě s  rek.</a:t>
            </a:r>
            <a:endParaRPr lang="cs-CZ" sz="3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9552" y="5374957"/>
            <a:ext cx="8297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cs-CZ" sz="3600" dirty="0" smtClean="0"/>
              <a:t>Děda b  l u svého s  na, nebo mého táty?</a:t>
            </a:r>
            <a:endParaRPr lang="cs-CZ" sz="3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331640" y="4654877"/>
            <a:ext cx="2904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í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979712" y="3934797"/>
            <a:ext cx="393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y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331640" y="2494637"/>
            <a:ext cx="393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300192" y="4655730"/>
            <a:ext cx="2904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i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569568" y="5374957"/>
            <a:ext cx="393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y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411760" y="5374957"/>
            <a:ext cx="393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y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691680" y="3238271"/>
            <a:ext cx="2904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í</a:t>
            </a:r>
            <a:endParaRPr lang="cs-CZ" sz="3600" dirty="0">
              <a:solidFill>
                <a:srgbClr val="FF0000"/>
              </a:solidFill>
            </a:endParaRPr>
          </a:p>
        </p:txBody>
      </p:sp>
      <p:cxnSp>
        <p:nvCxnSpPr>
          <p:cNvPr id="21" name="Přímá spojnice 20"/>
          <p:cNvCxnSpPr/>
          <p:nvPr/>
        </p:nvCxnSpPr>
        <p:spPr>
          <a:xfrm>
            <a:off x="4515983" y="5948181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2355743" y="5949280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6228184" y="5229200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1331640" y="5229200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1979712" y="4509120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691680" y="3768063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1331640" y="3065510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Obrázek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100" y="763548"/>
            <a:ext cx="1585332" cy="1585332"/>
          </a:xfrm>
          <a:prstGeom prst="ellipse">
            <a:avLst/>
          </a:prstGeom>
        </p:spPr>
      </p:pic>
      <p:sp>
        <p:nvSpPr>
          <p:cNvPr id="32" name="TextovéPole 31"/>
          <p:cNvSpPr txBox="1"/>
          <p:nvPr/>
        </p:nvSpPr>
        <p:spPr>
          <a:xfrm>
            <a:off x="6948264" y="3934797"/>
            <a:ext cx="393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ý</a:t>
            </a:r>
            <a:endParaRPr lang="cs-CZ" sz="3600" dirty="0">
              <a:solidFill>
                <a:srgbClr val="FF0000"/>
              </a:solidFill>
            </a:endParaRPr>
          </a:p>
        </p:txBody>
      </p:sp>
      <p:cxnSp>
        <p:nvCxnSpPr>
          <p:cNvPr id="33" name="Přímá spojnice 32"/>
          <p:cNvCxnSpPr/>
          <p:nvPr/>
        </p:nvCxnSpPr>
        <p:spPr>
          <a:xfrm>
            <a:off x="6948264" y="4509120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2450752" y="3214717"/>
            <a:ext cx="393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y</a:t>
            </a:r>
            <a:endParaRPr lang="cs-CZ" sz="3600" dirty="0">
              <a:solidFill>
                <a:srgbClr val="FF0000"/>
              </a:solidFill>
            </a:endParaRPr>
          </a:p>
        </p:txBody>
      </p:sp>
      <p:cxnSp>
        <p:nvCxnSpPr>
          <p:cNvPr id="35" name="Přímá spojnice 34"/>
          <p:cNvCxnSpPr/>
          <p:nvPr/>
        </p:nvCxnSpPr>
        <p:spPr>
          <a:xfrm>
            <a:off x="2427751" y="3789040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9718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4" grpId="0"/>
      <p:bldP spid="16" grpId="0"/>
      <p:bldP spid="17" grpId="0"/>
      <p:bldP spid="18" grpId="0"/>
      <p:bldP spid="19" grpId="0"/>
      <p:bldP spid="32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673096" y="2564904"/>
            <a:ext cx="7067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z="3600" dirty="0" smtClean="0"/>
              <a:t>Když se přejím, těžko se mi           .</a:t>
            </a:r>
            <a:endParaRPr lang="cs-CZ" sz="3600" dirty="0"/>
          </a:p>
        </p:txBody>
      </p:sp>
      <p:sp>
        <p:nvSpPr>
          <p:cNvPr id="13" name="Obdélník 12"/>
          <p:cNvSpPr/>
          <p:nvPr/>
        </p:nvSpPr>
        <p:spPr>
          <a:xfrm>
            <a:off x="6156176" y="2556193"/>
            <a:ext cx="1281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usíná </a:t>
            </a:r>
            <a:endParaRPr lang="cs-CZ" sz="36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83568" y="5143108"/>
            <a:ext cx="820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z="3600" dirty="0" smtClean="0"/>
              <a:t>         je na zápalkách, protože dobře hoří.</a:t>
            </a:r>
            <a:endParaRPr lang="cs-CZ" sz="3600" dirty="0"/>
          </a:p>
        </p:txBody>
      </p:sp>
      <p:sp>
        <p:nvSpPr>
          <p:cNvPr id="24" name="Obdélník 23"/>
          <p:cNvSpPr/>
          <p:nvPr/>
        </p:nvSpPr>
        <p:spPr>
          <a:xfrm>
            <a:off x="1146035" y="5143107"/>
            <a:ext cx="8740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 smtClean="0">
                <a:solidFill>
                  <a:srgbClr val="C00000"/>
                </a:solidFill>
              </a:rPr>
              <a:t>Síra</a:t>
            </a:r>
            <a:endParaRPr lang="cs-CZ" sz="3600" dirty="0">
              <a:solidFill>
                <a:srgbClr val="C0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83568" y="3892696"/>
            <a:ext cx="6781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z="3600" dirty="0" smtClean="0"/>
              <a:t>Dobře jsem se najedl, jsem          .</a:t>
            </a:r>
            <a:endParaRPr lang="cs-CZ" sz="3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043608" y="404664"/>
            <a:ext cx="2767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Doplň do vět</a:t>
            </a:r>
            <a:r>
              <a:rPr lang="cs-CZ" sz="3600" dirty="0" smtClean="0"/>
              <a:t>: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5125316" y="404664"/>
            <a:ext cx="10308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olidFill>
                  <a:srgbClr val="C00000"/>
                </a:solidFill>
              </a:rPr>
              <a:t>sýra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endParaRPr lang="cs-CZ" sz="3600" dirty="0">
              <a:solidFill>
                <a:srgbClr val="C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23928" y="406405"/>
            <a:ext cx="9303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olidFill>
                  <a:srgbClr val="C00000"/>
                </a:solidFill>
              </a:rPr>
              <a:t>sytý</a:t>
            </a:r>
          </a:p>
        </p:txBody>
      </p:sp>
      <p:sp>
        <p:nvSpPr>
          <p:cNvPr id="5" name="Obdélník 4"/>
          <p:cNvSpPr/>
          <p:nvPr/>
        </p:nvSpPr>
        <p:spPr>
          <a:xfrm>
            <a:off x="6488025" y="404664"/>
            <a:ext cx="14683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olidFill>
                  <a:srgbClr val="C00000"/>
                </a:solidFill>
              </a:rPr>
              <a:t>u syna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endParaRPr lang="cs-CZ" sz="3600" dirty="0">
              <a:solidFill>
                <a:srgbClr val="C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148064" y="910461"/>
            <a:ext cx="843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síra</a:t>
            </a:r>
            <a:endParaRPr lang="cs-CZ" sz="3600" dirty="0"/>
          </a:p>
        </p:txBody>
      </p:sp>
      <p:sp>
        <p:nvSpPr>
          <p:cNvPr id="7" name="Obdélník 6"/>
          <p:cNvSpPr/>
          <p:nvPr/>
        </p:nvSpPr>
        <p:spPr>
          <a:xfrm>
            <a:off x="3923928" y="908720"/>
            <a:ext cx="7312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síti</a:t>
            </a:r>
            <a:endParaRPr lang="cs-CZ" sz="3600" dirty="0"/>
          </a:p>
        </p:txBody>
      </p:sp>
      <p:sp>
        <p:nvSpPr>
          <p:cNvPr id="8" name="Obdélník 7"/>
          <p:cNvSpPr/>
          <p:nvPr/>
        </p:nvSpPr>
        <p:spPr>
          <a:xfrm>
            <a:off x="6516216" y="908720"/>
            <a:ext cx="1281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usíná </a:t>
            </a:r>
            <a:endParaRPr lang="cs-CZ" sz="3600" dirty="0"/>
          </a:p>
        </p:txBody>
      </p:sp>
      <p:cxnSp>
        <p:nvCxnSpPr>
          <p:cNvPr id="12" name="Přímá spojnice 11"/>
          <p:cNvCxnSpPr/>
          <p:nvPr/>
        </p:nvCxnSpPr>
        <p:spPr>
          <a:xfrm>
            <a:off x="6084168" y="3140968"/>
            <a:ext cx="12305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683568" y="3228800"/>
            <a:ext cx="4810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z="3600" dirty="0" smtClean="0"/>
              <a:t>Tátovi se               líbilo.</a:t>
            </a:r>
            <a:endParaRPr lang="cs-CZ" sz="3600" dirty="0"/>
          </a:p>
        </p:txBody>
      </p:sp>
      <p:sp>
        <p:nvSpPr>
          <p:cNvPr id="17" name="Obdélník 16"/>
          <p:cNvSpPr/>
          <p:nvPr/>
        </p:nvSpPr>
        <p:spPr>
          <a:xfrm>
            <a:off x="2826838" y="3214717"/>
            <a:ext cx="14571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olidFill>
                  <a:srgbClr val="C00000"/>
                </a:solidFill>
              </a:rPr>
              <a:t>u syna</a:t>
            </a:r>
            <a:r>
              <a:rPr lang="cs-CZ" sz="3200" dirty="0">
                <a:solidFill>
                  <a:srgbClr val="C00000"/>
                </a:solidFill>
              </a:rPr>
              <a:t> </a:t>
            </a:r>
            <a:endParaRPr lang="cs-CZ" sz="4000" dirty="0">
              <a:solidFill>
                <a:srgbClr val="C00000"/>
              </a:solidFill>
            </a:endParaRPr>
          </a:p>
        </p:txBody>
      </p:sp>
      <p:cxnSp>
        <p:nvCxnSpPr>
          <p:cNvPr id="18" name="Přímá spojnice 17"/>
          <p:cNvCxnSpPr/>
          <p:nvPr/>
        </p:nvCxnSpPr>
        <p:spPr>
          <a:xfrm>
            <a:off x="1177635" y="5733256"/>
            <a:ext cx="8740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6077797" y="4437112"/>
            <a:ext cx="12305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909445" y="3789040"/>
            <a:ext cx="12305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6233905" y="3861048"/>
            <a:ext cx="9303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olidFill>
                  <a:srgbClr val="C00000"/>
                </a:solidFill>
              </a:rPr>
              <a:t>sytý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683568" y="5807005"/>
            <a:ext cx="5812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z="3600" dirty="0" smtClean="0"/>
              <a:t>Ten kousek         byl nejlepší.</a:t>
            </a:r>
            <a:endParaRPr lang="cs-CZ" sz="3600" dirty="0"/>
          </a:p>
        </p:txBody>
      </p:sp>
      <p:sp>
        <p:nvSpPr>
          <p:cNvPr id="27" name="Obdélník 26"/>
          <p:cNvSpPr/>
          <p:nvPr/>
        </p:nvSpPr>
        <p:spPr>
          <a:xfrm>
            <a:off x="3264330" y="5807005"/>
            <a:ext cx="1019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olidFill>
                  <a:srgbClr val="C00000"/>
                </a:solidFill>
              </a:rPr>
              <a:t>sýra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endParaRPr lang="cs-CZ" sz="3600" dirty="0">
              <a:solidFill>
                <a:srgbClr val="C00000"/>
              </a:solidFill>
            </a:endParaRPr>
          </a:p>
        </p:txBody>
      </p:sp>
      <p:cxnSp>
        <p:nvCxnSpPr>
          <p:cNvPr id="29" name="Přímá spojnice 28"/>
          <p:cNvCxnSpPr/>
          <p:nvPr/>
        </p:nvCxnSpPr>
        <p:spPr>
          <a:xfrm>
            <a:off x="3328398" y="6381328"/>
            <a:ext cx="7395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Obrázek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117" y="1340768"/>
            <a:ext cx="2150763" cy="936104"/>
          </a:xfrm>
          <a:prstGeom prst="ellipse">
            <a:avLst/>
          </a:prstGeom>
        </p:spPr>
      </p:pic>
      <p:sp>
        <p:nvSpPr>
          <p:cNvPr id="31" name="TextovéPole 30"/>
          <p:cNvSpPr txBox="1"/>
          <p:nvPr/>
        </p:nvSpPr>
        <p:spPr>
          <a:xfrm>
            <a:off x="683568" y="4510861"/>
            <a:ext cx="7600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z="3600" dirty="0" smtClean="0"/>
              <a:t>V houpací        jsem se houpal s tátou.</a:t>
            </a:r>
            <a:endParaRPr lang="cs-CZ" sz="3600" dirty="0"/>
          </a:p>
        </p:txBody>
      </p:sp>
      <p:sp>
        <p:nvSpPr>
          <p:cNvPr id="32" name="Obdélník 31"/>
          <p:cNvSpPr/>
          <p:nvPr/>
        </p:nvSpPr>
        <p:spPr>
          <a:xfrm>
            <a:off x="3059832" y="4509120"/>
            <a:ext cx="7312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olidFill>
                  <a:srgbClr val="C00000"/>
                </a:solidFill>
              </a:rPr>
              <a:t>síti</a:t>
            </a:r>
          </a:p>
        </p:txBody>
      </p:sp>
      <p:cxnSp>
        <p:nvCxnSpPr>
          <p:cNvPr id="33" name="Přímá spojnice 32"/>
          <p:cNvCxnSpPr/>
          <p:nvPr/>
        </p:nvCxnSpPr>
        <p:spPr>
          <a:xfrm>
            <a:off x="2977835" y="5085184"/>
            <a:ext cx="8740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76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23" grpId="0"/>
      <p:bldP spid="24" grpId="0"/>
      <p:bldP spid="21" grpId="0"/>
      <p:bldP spid="3" grpId="0"/>
      <p:bldP spid="4" grpId="0"/>
      <p:bldP spid="5" grpId="0"/>
      <p:bldP spid="6" grpId="0"/>
      <p:bldP spid="7" grpId="0"/>
      <p:bldP spid="8" grpId="0"/>
      <p:bldP spid="15" grpId="0"/>
      <p:bldP spid="17" grpId="0"/>
      <p:bldP spid="22" grpId="0"/>
      <p:bldP spid="26" grpId="0"/>
      <p:bldP spid="27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797803"/>
            <a:ext cx="5797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 smtClean="0"/>
              <a:t>DOPLŇTE „y“ nebo „i“</a:t>
            </a:r>
            <a:endParaRPr lang="cs-CZ" sz="48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260648"/>
            <a:ext cx="465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a)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3212976"/>
            <a:ext cx="64620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cs-CZ" sz="3600" dirty="0" smtClean="0"/>
              <a:t>V s  ti b  ch se houpal celý den.</a:t>
            </a:r>
            <a:endParaRPr lang="cs-CZ" sz="3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2494637"/>
            <a:ext cx="5134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cs-CZ" sz="3600" dirty="0" smtClean="0"/>
              <a:t>S  </a:t>
            </a:r>
            <a:r>
              <a:rPr lang="cs-CZ" sz="3600" dirty="0" err="1" smtClean="0"/>
              <a:t>tý</a:t>
            </a:r>
            <a:r>
              <a:rPr lang="cs-CZ" sz="3600" dirty="0" smtClean="0"/>
              <a:t> hladovému nevěří.</a:t>
            </a:r>
            <a:endParaRPr lang="cs-CZ" sz="3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1789" y="3934797"/>
            <a:ext cx="7310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cs-CZ" sz="3600" dirty="0" smtClean="0"/>
              <a:t>Ta m  </a:t>
            </a:r>
            <a:r>
              <a:rPr lang="cs-CZ" sz="3600" dirty="0" err="1" smtClean="0"/>
              <a:t>ška</a:t>
            </a:r>
            <a:r>
              <a:rPr lang="cs-CZ" sz="3600" dirty="0" smtClean="0"/>
              <a:t> spořádala pěkný kus s  </a:t>
            </a:r>
            <a:r>
              <a:rPr lang="cs-CZ" sz="3600" dirty="0" err="1" smtClean="0"/>
              <a:t>ra</a:t>
            </a:r>
            <a:r>
              <a:rPr lang="cs-CZ" sz="3600" dirty="0" smtClean="0"/>
              <a:t>.</a:t>
            </a:r>
            <a:endParaRPr lang="cs-CZ" sz="3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4654877"/>
            <a:ext cx="6925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cs-CZ" sz="3600" dirty="0" smtClean="0"/>
              <a:t>S  </a:t>
            </a:r>
            <a:r>
              <a:rPr lang="cs-CZ" sz="3600" dirty="0" err="1" smtClean="0"/>
              <a:t>ra</a:t>
            </a:r>
            <a:r>
              <a:rPr lang="cs-CZ" sz="3600" dirty="0" smtClean="0"/>
              <a:t> se používá při výrobě s  rek.</a:t>
            </a:r>
            <a:endParaRPr lang="cs-CZ" sz="3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9552" y="5374957"/>
            <a:ext cx="8297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cs-CZ" sz="3600" dirty="0" smtClean="0"/>
              <a:t>Děda b  l u svého s  na, nebo mého táty?</a:t>
            </a:r>
            <a:endParaRPr lang="cs-CZ" sz="3600" dirty="0"/>
          </a:p>
        </p:txBody>
      </p:sp>
      <p:cxnSp>
        <p:nvCxnSpPr>
          <p:cNvPr id="21" name="Přímá spojnice 20"/>
          <p:cNvCxnSpPr/>
          <p:nvPr/>
        </p:nvCxnSpPr>
        <p:spPr>
          <a:xfrm>
            <a:off x="4515983" y="5948181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2355743" y="5949280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6228184" y="5229200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1331640" y="5229200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1979712" y="4509120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691680" y="3768063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1331640" y="3065510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6948264" y="4509120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2427751" y="3789040"/>
            <a:ext cx="4160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3918135" y="260648"/>
            <a:ext cx="1307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Pracovní list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99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673096" y="2564904"/>
            <a:ext cx="70672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z="3600" dirty="0" smtClean="0"/>
              <a:t>Když se přejím, těžko se mi           .</a:t>
            </a:r>
            <a:endParaRPr lang="cs-CZ" sz="36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83568" y="5143108"/>
            <a:ext cx="8207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z="3600" dirty="0" smtClean="0"/>
              <a:t>         je na zápalkách, protože dobře hoří.</a:t>
            </a:r>
            <a:endParaRPr lang="cs-CZ" sz="36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83568" y="3892696"/>
            <a:ext cx="6781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z="3600" dirty="0" smtClean="0"/>
              <a:t>Dobře jsem se najedl, jsem          .</a:t>
            </a:r>
            <a:endParaRPr lang="cs-CZ" sz="3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043608" y="404664"/>
            <a:ext cx="2767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Doplň do vět: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5125316" y="404664"/>
            <a:ext cx="10308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/>
              <a:t>sýra</a:t>
            </a:r>
            <a:r>
              <a:rPr lang="cs-CZ" sz="2800" dirty="0"/>
              <a:t> </a:t>
            </a:r>
            <a:endParaRPr lang="cs-CZ" sz="3600" dirty="0"/>
          </a:p>
        </p:txBody>
      </p:sp>
      <p:sp>
        <p:nvSpPr>
          <p:cNvPr id="4" name="Obdélník 3"/>
          <p:cNvSpPr/>
          <p:nvPr/>
        </p:nvSpPr>
        <p:spPr>
          <a:xfrm>
            <a:off x="3923928" y="406405"/>
            <a:ext cx="9303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/>
              <a:t>sytý</a:t>
            </a:r>
          </a:p>
        </p:txBody>
      </p:sp>
      <p:sp>
        <p:nvSpPr>
          <p:cNvPr id="5" name="Obdélník 4"/>
          <p:cNvSpPr/>
          <p:nvPr/>
        </p:nvSpPr>
        <p:spPr>
          <a:xfrm>
            <a:off x="6488025" y="404664"/>
            <a:ext cx="14683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/>
              <a:t>u syna</a:t>
            </a:r>
            <a:r>
              <a:rPr lang="cs-CZ" sz="2800" dirty="0"/>
              <a:t> </a:t>
            </a:r>
            <a:endParaRPr lang="cs-CZ" sz="3600" dirty="0"/>
          </a:p>
        </p:txBody>
      </p:sp>
      <p:sp>
        <p:nvSpPr>
          <p:cNvPr id="6" name="Obdélník 5"/>
          <p:cNvSpPr/>
          <p:nvPr/>
        </p:nvSpPr>
        <p:spPr>
          <a:xfrm>
            <a:off x="5148064" y="910461"/>
            <a:ext cx="843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/>
              <a:t>síra</a:t>
            </a:r>
          </a:p>
        </p:txBody>
      </p:sp>
      <p:sp>
        <p:nvSpPr>
          <p:cNvPr id="7" name="Obdélník 6"/>
          <p:cNvSpPr/>
          <p:nvPr/>
        </p:nvSpPr>
        <p:spPr>
          <a:xfrm>
            <a:off x="3923928" y="908720"/>
            <a:ext cx="7312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/>
              <a:t>síti</a:t>
            </a:r>
          </a:p>
        </p:txBody>
      </p:sp>
      <p:sp>
        <p:nvSpPr>
          <p:cNvPr id="8" name="Obdélník 7"/>
          <p:cNvSpPr/>
          <p:nvPr/>
        </p:nvSpPr>
        <p:spPr>
          <a:xfrm>
            <a:off x="6516216" y="908720"/>
            <a:ext cx="1281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/>
              <a:t>usíná </a:t>
            </a:r>
          </a:p>
        </p:txBody>
      </p:sp>
      <p:cxnSp>
        <p:nvCxnSpPr>
          <p:cNvPr id="12" name="Přímá spojnice 11"/>
          <p:cNvCxnSpPr/>
          <p:nvPr/>
        </p:nvCxnSpPr>
        <p:spPr>
          <a:xfrm>
            <a:off x="6084168" y="3140968"/>
            <a:ext cx="12305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683568" y="3228800"/>
            <a:ext cx="4810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z="3600" dirty="0" smtClean="0"/>
              <a:t>Tátovi se               líbilo.</a:t>
            </a:r>
            <a:endParaRPr lang="cs-CZ" sz="3600" dirty="0"/>
          </a:p>
        </p:txBody>
      </p:sp>
      <p:cxnSp>
        <p:nvCxnSpPr>
          <p:cNvPr id="18" name="Přímá spojnice 17"/>
          <p:cNvCxnSpPr/>
          <p:nvPr/>
        </p:nvCxnSpPr>
        <p:spPr>
          <a:xfrm>
            <a:off x="1177635" y="5733256"/>
            <a:ext cx="8740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6077797" y="4437112"/>
            <a:ext cx="12305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909445" y="3789040"/>
            <a:ext cx="12305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683568" y="5807005"/>
            <a:ext cx="5812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z="3600" dirty="0" smtClean="0"/>
              <a:t>Ten kousek         byl nejlepší.</a:t>
            </a:r>
            <a:endParaRPr lang="cs-CZ" sz="3600" dirty="0"/>
          </a:p>
        </p:txBody>
      </p:sp>
      <p:cxnSp>
        <p:nvCxnSpPr>
          <p:cNvPr id="29" name="Přímá spojnice 28"/>
          <p:cNvCxnSpPr/>
          <p:nvPr/>
        </p:nvCxnSpPr>
        <p:spPr>
          <a:xfrm>
            <a:off x="3328398" y="6381328"/>
            <a:ext cx="7395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683568" y="4510861"/>
            <a:ext cx="7600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z="3600" dirty="0" smtClean="0"/>
              <a:t>V houpací        jsem se houpal s tátou.</a:t>
            </a:r>
            <a:endParaRPr lang="cs-CZ" sz="3600" dirty="0"/>
          </a:p>
        </p:txBody>
      </p:sp>
      <p:cxnSp>
        <p:nvCxnSpPr>
          <p:cNvPr id="33" name="Přímá spojnice 32"/>
          <p:cNvCxnSpPr/>
          <p:nvPr/>
        </p:nvCxnSpPr>
        <p:spPr>
          <a:xfrm>
            <a:off x="2977835" y="5085184"/>
            <a:ext cx="8740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3918135" y="116632"/>
            <a:ext cx="1307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Pracovní list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2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299</Words>
  <Application>Microsoft Office PowerPoint</Application>
  <PresentationFormat>Předvádění na obrazovce (4:3)</PresentationFormat>
  <Paragraphs>71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1_Motiv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Jelinek Finance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Jelinek</dc:creator>
  <cp:lastModifiedBy>HP</cp:lastModifiedBy>
  <cp:revision>18</cp:revision>
  <dcterms:created xsi:type="dcterms:W3CDTF">2011-12-07T17:13:24Z</dcterms:created>
  <dcterms:modified xsi:type="dcterms:W3CDTF">2020-03-22T12:44:40Z</dcterms:modified>
</cp:coreProperties>
</file>